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57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a7055606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a7055606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94de211c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94de211c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a7055606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a7055606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a70556065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a7055606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a70556065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a7055606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a7055606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a7055606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a7055606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a7055606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a7055606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a7055606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a70556065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a7055606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a7055606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a7055606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94de211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94de211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a8bba740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a8bba740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8bba740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8bba740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a8bba740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a8bba740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a8bba740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a8bba740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a8bba740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a8bba740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a8bba7401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a8bba740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a8bba740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a8bba740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a8bba740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a8bba740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a8bba7401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a8bba740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a70556065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a70556065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7a8bba740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7a8bba740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a70556065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a7055606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a70556065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a70556065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a7055606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a7055606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a8bba740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a8bba740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a8bba7401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a8bba740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a8bba740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a8bba740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a8bba740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a8bba740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a7055606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a705560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a8bba740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a8bba740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8bba740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8bba740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a8bba740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a8bba740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a8bba740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a8bba740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a7055606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a705560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5050"/>
            <a:ext cx="8520600" cy="8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a:t>Animal Disease Analysis</a:t>
            </a:r>
            <a:endParaRPr sz="4500" b="1"/>
          </a:p>
        </p:txBody>
      </p:sp>
      <p:sp>
        <p:nvSpPr>
          <p:cNvPr id="55" name="Google Shape;55;p13"/>
          <p:cNvSpPr txBox="1">
            <a:spLocks noGrp="1"/>
          </p:cNvSpPr>
          <p:nvPr>
            <p:ph type="subTitle" idx="1"/>
          </p:nvPr>
        </p:nvSpPr>
        <p:spPr>
          <a:xfrm>
            <a:off x="311700" y="936600"/>
            <a:ext cx="85206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Allison Beatty</a:t>
            </a:r>
            <a:endParaRPr/>
          </a:p>
          <a:p>
            <a:pPr marL="0" lvl="0" indent="0" algn="ctr" rtl="0">
              <a:spcBef>
                <a:spcPts val="0"/>
              </a:spcBef>
              <a:spcAft>
                <a:spcPts val="0"/>
              </a:spcAft>
              <a:buNone/>
            </a:pPr>
            <a:r>
              <a:rPr lang="en"/>
              <a:t>Ian Scarff</a:t>
            </a:r>
            <a:endParaRPr/>
          </a:p>
        </p:txBody>
      </p:sp>
      <p:pic>
        <p:nvPicPr>
          <p:cNvPr id="56" name="Google Shape;56;p13"/>
          <p:cNvPicPr preferRelativeResize="0"/>
          <p:nvPr/>
        </p:nvPicPr>
        <p:blipFill>
          <a:blip r:embed="rId3">
            <a:alphaModFix/>
          </a:blip>
          <a:stretch>
            <a:fillRect/>
          </a:stretch>
        </p:blipFill>
        <p:spPr>
          <a:xfrm>
            <a:off x="3182301" y="2048100"/>
            <a:ext cx="2779431" cy="2790600"/>
          </a:xfrm>
          <a:prstGeom prst="rect">
            <a:avLst/>
          </a:prstGeom>
          <a:noFill/>
          <a:ln>
            <a:noFill/>
          </a:ln>
        </p:spPr>
      </p:pic>
      <p:sp>
        <p:nvSpPr>
          <p:cNvPr id="57" name="Google Shape;57;p13"/>
          <p:cNvSpPr/>
          <p:nvPr/>
        </p:nvSpPr>
        <p:spPr>
          <a:xfrm>
            <a:off x="0" y="0"/>
            <a:ext cx="904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8239225" y="0"/>
            <a:ext cx="904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68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Information in Data Cont.</a:t>
            </a:r>
            <a:endParaRPr b="1"/>
          </a:p>
        </p:txBody>
      </p:sp>
      <p:sp>
        <p:nvSpPr>
          <p:cNvPr id="121" name="Google Shape;121;p22"/>
          <p:cNvSpPr txBox="1">
            <a:spLocks noGrp="1"/>
          </p:cNvSpPr>
          <p:nvPr>
            <p:ph type="body" idx="1"/>
          </p:nvPr>
        </p:nvSpPr>
        <p:spPr>
          <a:xfrm>
            <a:off x="311700" y="563950"/>
            <a:ext cx="8520600" cy="42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a:p>
            <a:pPr marL="457200" lvl="0" indent="-342900" algn="l" rtl="0">
              <a:spcBef>
                <a:spcPts val="1600"/>
              </a:spcBef>
              <a:spcAft>
                <a:spcPts val="0"/>
              </a:spcAft>
              <a:buClr>
                <a:srgbClr val="FFFFFF"/>
              </a:buClr>
              <a:buSzPts val="1800"/>
              <a:buChar char="●"/>
            </a:pPr>
            <a:r>
              <a:rPr lang="en" dirty="0">
                <a:solidFill>
                  <a:srgbClr val="FFFFFF"/>
                </a:solidFill>
              </a:rPr>
              <a:t>Number At Risk</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Sum of animal population at risk of contracting disease</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of Cases</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The number of animals that got infected</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of Deaths</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The number of animals that died from disease</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of Humans Affected &amp; Human Deaths</a:t>
            </a:r>
            <a:endParaRPr dirty="0">
              <a:solidFill>
                <a:srgbClr val="FFFFFF"/>
              </a:solidFill>
            </a:endParaRPr>
          </a:p>
          <a:p>
            <a:pPr marL="457200" lvl="0" indent="0" algn="l" rtl="0">
              <a:spcBef>
                <a:spcPts val="1600"/>
              </a:spcBef>
              <a:spcAft>
                <a:spcPts val="0"/>
              </a:spcAft>
              <a:buNone/>
            </a:pPr>
            <a:endParaRPr dirty="0">
              <a:solidFill>
                <a:srgbClr val="FFFFFF"/>
              </a:solidFill>
            </a:endParaRPr>
          </a:p>
          <a:p>
            <a:pPr marL="457200" lvl="0" indent="-342900" algn="l" rtl="0">
              <a:spcBef>
                <a:spcPts val="1600"/>
              </a:spcBef>
              <a:spcAft>
                <a:spcPts val="0"/>
              </a:spcAft>
              <a:buClr>
                <a:srgbClr val="FFFFFF"/>
              </a:buClr>
              <a:buSzPts val="1800"/>
              <a:buChar char="●"/>
            </a:pPr>
            <a:r>
              <a:rPr lang="en" dirty="0">
                <a:solidFill>
                  <a:srgbClr val="FFFFFF"/>
                </a:solidFill>
              </a:rPr>
              <a:t>Add-On Variables:</a:t>
            </a:r>
            <a:endParaRPr dirty="0">
              <a:solidFill>
                <a:srgbClr val="FFFFFF"/>
              </a:solidFill>
            </a:endParaRPr>
          </a:p>
          <a:p>
            <a:pPr marL="914400" lvl="1" indent="-317500" algn="l" rtl="0">
              <a:spcBef>
                <a:spcPts val="0"/>
              </a:spcBef>
              <a:spcAft>
                <a:spcPts val="0"/>
              </a:spcAft>
              <a:buClr>
                <a:srgbClr val="FFFFFF"/>
              </a:buClr>
              <a:buSzPts val="1400"/>
              <a:buChar char="○"/>
            </a:pPr>
            <a:r>
              <a:rPr lang="en" dirty="0">
                <a:solidFill>
                  <a:srgbClr val="FFFFFF"/>
                </a:solidFill>
              </a:rPr>
              <a:t>Month, Year, Season (Based on Latitude), and Main Animal</a:t>
            </a: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 of Interest</a:t>
            </a:r>
            <a:endParaRPr b="1"/>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FFFFFF"/>
              </a:buClr>
              <a:buSzPts val="2000"/>
              <a:buChar char="●"/>
            </a:pPr>
            <a:r>
              <a:rPr lang="en" sz="2000" dirty="0">
                <a:solidFill>
                  <a:srgbClr val="FFFFFF"/>
                </a:solidFill>
              </a:rPr>
              <a:t>Exact location quality</a:t>
            </a:r>
            <a:endParaRPr sz="2000" dirty="0">
              <a:solidFill>
                <a:srgbClr val="FFFFFF"/>
              </a:solidFill>
            </a:endParaRPr>
          </a:p>
          <a:p>
            <a:pPr marL="457200" lvl="0" indent="-355600" algn="l" rtl="0">
              <a:lnSpc>
                <a:spcPct val="200000"/>
              </a:lnSpc>
              <a:spcBef>
                <a:spcPts val="0"/>
              </a:spcBef>
              <a:spcAft>
                <a:spcPts val="0"/>
              </a:spcAft>
              <a:buClr>
                <a:srgbClr val="FFFFFF"/>
              </a:buClr>
              <a:buSzPts val="2000"/>
              <a:buChar char="●"/>
            </a:pPr>
            <a:r>
              <a:rPr lang="en" sz="2000" dirty="0">
                <a:solidFill>
                  <a:srgbClr val="FFFFFF"/>
                </a:solidFill>
              </a:rPr>
              <a:t>Years 2015, 2016, and 2017</a:t>
            </a:r>
            <a:endParaRPr sz="2000" dirty="0">
              <a:solidFill>
                <a:srgbClr val="FFFFFF"/>
              </a:solidFill>
            </a:endParaRPr>
          </a:p>
          <a:p>
            <a:pPr marL="457200" lvl="0" indent="-355600" algn="l" rtl="0">
              <a:lnSpc>
                <a:spcPct val="200000"/>
              </a:lnSpc>
              <a:spcBef>
                <a:spcPts val="0"/>
              </a:spcBef>
              <a:spcAft>
                <a:spcPts val="0"/>
              </a:spcAft>
              <a:buClr>
                <a:srgbClr val="FFFFFF"/>
              </a:buClr>
              <a:buSzPts val="2000"/>
              <a:buChar char="●"/>
            </a:pPr>
            <a:r>
              <a:rPr lang="en" sz="2000" dirty="0">
                <a:solidFill>
                  <a:srgbClr val="FFFFFF"/>
                </a:solidFill>
              </a:rPr>
              <a:t>Confirmed Status</a:t>
            </a:r>
            <a:endParaRPr sz="2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Focus of Analysis</a:t>
            </a:r>
            <a:endParaRPr b="1"/>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dirty="0">
                <a:solidFill>
                  <a:schemeClr val="dk1"/>
                </a:solidFill>
              </a:rPr>
              <a:t>What are the most prevalent animal diseases?</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What countries are most at risk for these types of diseases?</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Are these diseases harmful to humans?</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Which animal (domestic, wild, or captive) poses the greatest risk of spreading these diseases?</a:t>
            </a:r>
            <a:endParaRPr dirty="0">
              <a:solidFill>
                <a:schemeClr val="dk1"/>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152400" y="244600"/>
            <a:ext cx="8839201" cy="46542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0875" y="244600"/>
            <a:ext cx="8842247" cy="46542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7"/>
          <p:cNvPicPr preferRelativeResize="0"/>
          <p:nvPr/>
        </p:nvPicPr>
        <p:blipFill>
          <a:blip r:embed="rId3">
            <a:alphaModFix/>
          </a:blip>
          <a:stretch>
            <a:fillRect/>
          </a:stretch>
        </p:blipFill>
        <p:spPr>
          <a:xfrm>
            <a:off x="150875" y="244600"/>
            <a:ext cx="8842247" cy="46542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8"/>
          <p:cNvPicPr preferRelativeResize="0"/>
          <p:nvPr/>
        </p:nvPicPr>
        <p:blipFill>
          <a:blip r:embed="rId3">
            <a:alphaModFix/>
          </a:blip>
          <a:stretch>
            <a:fillRect/>
          </a:stretch>
        </p:blipFill>
        <p:spPr>
          <a:xfrm>
            <a:off x="152400" y="244600"/>
            <a:ext cx="8839202" cy="46542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1">
            <a:extLst>
              <a:ext uri="{FF2B5EF4-FFF2-40B4-BE49-F238E27FC236}">
                <a16:creationId xmlns:a16="http://schemas.microsoft.com/office/drawing/2014/main" id="{9815F5FA-4F2D-46DD-B926-C93A65F207C1}"/>
              </a:ext>
            </a:extLst>
          </p:cNvPr>
          <p:cNvPicPr>
            <a:picLocks noChangeAspect="1"/>
          </p:cNvPicPr>
          <p:nvPr/>
        </p:nvPicPr>
        <p:blipFill>
          <a:blip r:embed="rId3"/>
          <a:stretch>
            <a:fillRect/>
          </a:stretch>
        </p:blipFill>
        <p:spPr>
          <a:xfrm>
            <a:off x="150876" y="704563"/>
            <a:ext cx="8842248" cy="37343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152400" y="244600"/>
            <a:ext cx="8839202" cy="46542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 to Maps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 Description</a:t>
            </a:r>
            <a:endParaRPr b="1"/>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FFFFFF"/>
              </a:buClr>
              <a:buSzPts val="2000"/>
              <a:buChar char="●"/>
            </a:pPr>
            <a:r>
              <a:rPr lang="en" sz="2000" dirty="0">
                <a:solidFill>
                  <a:srgbClr val="FFFFFF"/>
                </a:solidFill>
              </a:rPr>
              <a:t>Incidents of disease in animals</a:t>
            </a:r>
            <a:endParaRPr sz="2000" dirty="0">
              <a:solidFill>
                <a:srgbClr val="FFFFFF"/>
              </a:solidFill>
            </a:endParaRPr>
          </a:p>
          <a:p>
            <a:pPr marL="914400" lvl="1" indent="-355600" algn="l" rtl="0">
              <a:lnSpc>
                <a:spcPct val="200000"/>
              </a:lnSpc>
              <a:spcBef>
                <a:spcPts val="0"/>
              </a:spcBef>
              <a:spcAft>
                <a:spcPts val="0"/>
              </a:spcAft>
              <a:buClr>
                <a:srgbClr val="FFFFFF"/>
              </a:buClr>
              <a:buSzPts val="2000"/>
              <a:buChar char="○"/>
            </a:pPr>
            <a:r>
              <a:rPr lang="en" sz="2000" dirty="0">
                <a:solidFill>
                  <a:srgbClr val="FFFFFF"/>
                </a:solidFill>
              </a:rPr>
              <a:t>17,000 observations</a:t>
            </a:r>
            <a:endParaRPr sz="2000" dirty="0">
              <a:solidFill>
                <a:srgbClr val="FFFFFF"/>
              </a:solidFill>
            </a:endParaRPr>
          </a:p>
          <a:p>
            <a:pPr marL="457200" lvl="0" indent="-355600" algn="l" rtl="0">
              <a:lnSpc>
                <a:spcPct val="100000"/>
              </a:lnSpc>
              <a:spcBef>
                <a:spcPts val="0"/>
              </a:spcBef>
              <a:spcAft>
                <a:spcPts val="0"/>
              </a:spcAft>
              <a:buClr>
                <a:srgbClr val="FFFFFF"/>
              </a:buClr>
              <a:buSzPts val="2000"/>
              <a:buChar char="●"/>
            </a:pPr>
            <a:r>
              <a:rPr lang="en" sz="2000" dirty="0">
                <a:solidFill>
                  <a:srgbClr val="FFFFFF"/>
                </a:solidFill>
              </a:rPr>
              <a:t>EMPRES (Emergency Prevention System) Global Animal Disease Information System.</a:t>
            </a:r>
            <a:endParaRPr sz="2000" dirty="0">
              <a:solidFill>
                <a:srgbClr val="FFFFFF"/>
              </a:solidFill>
            </a:endParaRPr>
          </a:p>
          <a:p>
            <a:pPr marL="914400" lvl="1" indent="-355600" algn="l" rtl="0">
              <a:lnSpc>
                <a:spcPct val="200000"/>
              </a:lnSpc>
              <a:spcBef>
                <a:spcPts val="0"/>
              </a:spcBef>
              <a:spcAft>
                <a:spcPts val="0"/>
              </a:spcAft>
              <a:buClr>
                <a:srgbClr val="FFFFFF"/>
              </a:buClr>
              <a:buSzPts val="2000"/>
              <a:buChar char="○"/>
            </a:pPr>
            <a:r>
              <a:rPr lang="en" sz="2000" dirty="0">
                <a:solidFill>
                  <a:srgbClr val="FFFFFF"/>
                </a:solidFill>
              </a:rPr>
              <a:t>Food and Agriculture Organization of the United Nations </a:t>
            </a:r>
            <a:endParaRPr sz="2000" dirty="0">
              <a:solidFill>
                <a:srgbClr val="FFFFFF"/>
              </a:solidFill>
            </a:endParaRPr>
          </a:p>
          <a:p>
            <a:pPr marL="914400" lvl="1" indent="-355600" algn="l" rtl="0">
              <a:lnSpc>
                <a:spcPct val="200000"/>
              </a:lnSpc>
              <a:spcBef>
                <a:spcPts val="0"/>
              </a:spcBef>
              <a:spcAft>
                <a:spcPts val="0"/>
              </a:spcAft>
              <a:buClr>
                <a:srgbClr val="FFFFFF"/>
              </a:buClr>
              <a:buSzPts val="2000"/>
              <a:buChar char="○"/>
            </a:pPr>
            <a:r>
              <a:rPr lang="en" sz="2000" dirty="0">
                <a:solidFill>
                  <a:srgbClr val="FFFFFF"/>
                </a:solidFill>
              </a:rPr>
              <a:t>Via Kaggle</a:t>
            </a:r>
            <a:endParaRPr sz="2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214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 Four Most Prevalent Animal Diseases</a:t>
            </a:r>
            <a:endParaRPr b="1"/>
          </a:p>
        </p:txBody>
      </p:sp>
      <p:pic>
        <p:nvPicPr>
          <p:cNvPr id="179" name="Google Shape;179;p33"/>
          <p:cNvPicPr preferRelativeResize="0"/>
          <p:nvPr/>
        </p:nvPicPr>
        <p:blipFill>
          <a:blip r:embed="rId3">
            <a:alphaModFix/>
          </a:blip>
          <a:stretch>
            <a:fillRect/>
          </a:stretch>
        </p:blipFill>
        <p:spPr>
          <a:xfrm>
            <a:off x="311700" y="1017725"/>
            <a:ext cx="2419267" cy="3973377"/>
          </a:xfrm>
          <a:prstGeom prst="rect">
            <a:avLst/>
          </a:prstGeom>
          <a:noFill/>
          <a:ln>
            <a:noFill/>
          </a:ln>
        </p:spPr>
      </p:pic>
      <p:pic>
        <p:nvPicPr>
          <p:cNvPr id="180" name="Google Shape;180;p33"/>
          <p:cNvPicPr preferRelativeResize="0"/>
          <p:nvPr/>
        </p:nvPicPr>
        <p:blipFill>
          <a:blip r:embed="rId4">
            <a:alphaModFix/>
          </a:blip>
          <a:stretch>
            <a:fillRect/>
          </a:stretch>
        </p:blipFill>
        <p:spPr>
          <a:xfrm>
            <a:off x="3332988" y="1017725"/>
            <a:ext cx="2478020" cy="3973377"/>
          </a:xfrm>
          <a:prstGeom prst="rect">
            <a:avLst/>
          </a:prstGeom>
          <a:noFill/>
          <a:ln>
            <a:noFill/>
          </a:ln>
        </p:spPr>
      </p:pic>
      <p:pic>
        <p:nvPicPr>
          <p:cNvPr id="181" name="Google Shape;181;p33"/>
          <p:cNvPicPr preferRelativeResize="0"/>
          <p:nvPr/>
        </p:nvPicPr>
        <p:blipFill>
          <a:blip r:embed="rId5">
            <a:alphaModFix/>
          </a:blip>
          <a:stretch>
            <a:fillRect/>
          </a:stretch>
        </p:blipFill>
        <p:spPr>
          <a:xfrm>
            <a:off x="6354275" y="1017717"/>
            <a:ext cx="2478024" cy="39733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311700" y="214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Harmful to Humans?</a:t>
            </a:r>
            <a:endParaRPr b="1"/>
          </a:p>
        </p:txBody>
      </p:sp>
      <p:pic>
        <p:nvPicPr>
          <p:cNvPr id="187" name="Google Shape;187;p34"/>
          <p:cNvPicPr preferRelativeResize="0"/>
          <p:nvPr/>
        </p:nvPicPr>
        <p:blipFill>
          <a:blip r:embed="rId3">
            <a:alphaModFix/>
          </a:blip>
          <a:stretch>
            <a:fillRect/>
          </a:stretch>
        </p:blipFill>
        <p:spPr>
          <a:xfrm>
            <a:off x="1168400" y="907425"/>
            <a:ext cx="2633675" cy="4139225"/>
          </a:xfrm>
          <a:prstGeom prst="rect">
            <a:avLst/>
          </a:prstGeom>
          <a:noFill/>
          <a:ln>
            <a:noFill/>
          </a:ln>
        </p:spPr>
      </p:pic>
      <p:pic>
        <p:nvPicPr>
          <p:cNvPr id="188" name="Google Shape;188;p34"/>
          <p:cNvPicPr preferRelativeResize="0"/>
          <p:nvPr/>
        </p:nvPicPr>
        <p:blipFill>
          <a:blip r:embed="rId4">
            <a:alphaModFix/>
          </a:blip>
          <a:stretch>
            <a:fillRect/>
          </a:stretch>
        </p:blipFill>
        <p:spPr>
          <a:xfrm>
            <a:off x="4818050" y="907425"/>
            <a:ext cx="2633675" cy="4139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206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Harmful to Humans?</a:t>
            </a:r>
            <a:endParaRPr b="1"/>
          </a:p>
        </p:txBody>
      </p:sp>
      <p:sp>
        <p:nvSpPr>
          <p:cNvPr id="194" name="Google Shape;194;p35"/>
          <p:cNvSpPr txBox="1">
            <a:spLocks noGrp="1"/>
          </p:cNvSpPr>
          <p:nvPr>
            <p:ph type="body" idx="1"/>
          </p:nvPr>
        </p:nvSpPr>
        <p:spPr>
          <a:xfrm>
            <a:off x="311700" y="928700"/>
            <a:ext cx="8520600" cy="3928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FFFFF"/>
              </a:buClr>
              <a:buSzPts val="1800"/>
              <a:buChar char="●"/>
            </a:pPr>
            <a:r>
              <a:rPr lang="en" b="1" dirty="0">
                <a:solidFill>
                  <a:srgbClr val="FFFFFF"/>
                </a:solidFill>
              </a:rPr>
              <a:t>Influenza-Avian:</a:t>
            </a:r>
            <a:r>
              <a:rPr lang="en" dirty="0">
                <a:solidFill>
                  <a:srgbClr val="FFFFFF"/>
                </a:solidFill>
              </a:rPr>
              <a:t> Fatalities are rare, but certain strains of Avian Flu can be transmitted to humans. According to the World Health Organization, most cases of Avian Flu in humans are caused by coming in direct contact with an infected animal - dead or alive. </a:t>
            </a:r>
            <a:endParaRPr dirty="0">
              <a:solidFill>
                <a:srgbClr val="FFFFFF"/>
              </a:solidFill>
            </a:endParaRPr>
          </a:p>
          <a:p>
            <a:pPr marL="457200" lvl="0" indent="-342900" algn="l" rtl="0">
              <a:lnSpc>
                <a:spcPct val="150000"/>
              </a:lnSpc>
              <a:spcBef>
                <a:spcPts val="0"/>
              </a:spcBef>
              <a:spcAft>
                <a:spcPts val="0"/>
              </a:spcAft>
              <a:buClr>
                <a:srgbClr val="FFFFFF"/>
              </a:buClr>
              <a:buSzPts val="1800"/>
              <a:buChar char="●"/>
            </a:pPr>
            <a:r>
              <a:rPr lang="en" b="1" dirty="0">
                <a:solidFill>
                  <a:srgbClr val="FFFFFF"/>
                </a:solidFill>
              </a:rPr>
              <a:t>African Swine Fever: </a:t>
            </a:r>
            <a:r>
              <a:rPr lang="en" dirty="0">
                <a:solidFill>
                  <a:srgbClr val="FFFFFF"/>
                </a:solidFill>
              </a:rPr>
              <a:t>Cannot be transferred to humans.</a:t>
            </a:r>
            <a:endParaRPr dirty="0">
              <a:solidFill>
                <a:srgbClr val="FFFFFF"/>
              </a:solidFill>
            </a:endParaRPr>
          </a:p>
          <a:p>
            <a:pPr marL="457200" lvl="0" indent="-342900" algn="l" rtl="0">
              <a:lnSpc>
                <a:spcPct val="150000"/>
              </a:lnSpc>
              <a:spcBef>
                <a:spcPts val="0"/>
              </a:spcBef>
              <a:spcAft>
                <a:spcPts val="0"/>
              </a:spcAft>
              <a:buClr>
                <a:srgbClr val="FFFFFF"/>
              </a:buClr>
              <a:buSzPts val="1800"/>
              <a:buChar char="●"/>
            </a:pPr>
            <a:r>
              <a:rPr lang="en" b="1" dirty="0">
                <a:solidFill>
                  <a:srgbClr val="FFFFFF"/>
                </a:solidFill>
              </a:rPr>
              <a:t>Bluetongue: </a:t>
            </a:r>
            <a:r>
              <a:rPr lang="en" dirty="0">
                <a:solidFill>
                  <a:srgbClr val="FFFFFF"/>
                </a:solidFill>
              </a:rPr>
              <a:t>Cannot be transferred to humans. </a:t>
            </a:r>
            <a:endParaRPr dirty="0">
              <a:solidFill>
                <a:srgbClr val="FFFFFF"/>
              </a:solidFill>
            </a:endParaRPr>
          </a:p>
          <a:p>
            <a:pPr marL="457200" lvl="0" indent="-342900" algn="l" rtl="0">
              <a:lnSpc>
                <a:spcPct val="150000"/>
              </a:lnSpc>
              <a:spcBef>
                <a:spcPts val="0"/>
              </a:spcBef>
              <a:spcAft>
                <a:spcPts val="0"/>
              </a:spcAft>
              <a:buClr>
                <a:srgbClr val="FFFFFF"/>
              </a:buClr>
              <a:buSzPts val="1800"/>
              <a:buChar char="●"/>
            </a:pPr>
            <a:r>
              <a:rPr lang="en" b="1" dirty="0">
                <a:solidFill>
                  <a:srgbClr val="FFFFFF"/>
                </a:solidFill>
              </a:rPr>
              <a:t>Lumpy Skin Disease:</a:t>
            </a:r>
            <a:r>
              <a:rPr lang="en" dirty="0">
                <a:solidFill>
                  <a:srgbClr val="FFFFFF"/>
                </a:solidFill>
              </a:rPr>
              <a:t> Cannot be transferred to humans.</a:t>
            </a: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311700" y="246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Impact on Animals</a:t>
            </a:r>
            <a:endParaRPr b="1"/>
          </a:p>
        </p:txBody>
      </p:sp>
      <p:sp>
        <p:nvSpPr>
          <p:cNvPr id="200" name="Google Shape;200;p36"/>
          <p:cNvSpPr txBox="1">
            <a:spLocks noGrp="1"/>
          </p:cNvSpPr>
          <p:nvPr>
            <p:ph type="body" idx="1"/>
          </p:nvPr>
        </p:nvSpPr>
        <p:spPr>
          <a:xfrm>
            <a:off x="311700" y="819275"/>
            <a:ext cx="8520600" cy="482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Char char="●"/>
            </a:pPr>
            <a:r>
              <a:rPr lang="en">
                <a:solidFill>
                  <a:srgbClr val="FFFFFF"/>
                </a:solidFill>
              </a:rPr>
              <a:t>For most outbreaks, there were minimal deaths.</a:t>
            </a:r>
            <a:endParaRPr>
              <a:solidFill>
                <a:srgbClr val="FFFFFF"/>
              </a:solidFill>
            </a:endParaRPr>
          </a:p>
        </p:txBody>
      </p:sp>
      <p:pic>
        <p:nvPicPr>
          <p:cNvPr id="201" name="Google Shape;201;p36"/>
          <p:cNvPicPr preferRelativeResize="0"/>
          <p:nvPr/>
        </p:nvPicPr>
        <p:blipFill>
          <a:blip r:embed="rId3">
            <a:alphaModFix/>
          </a:blip>
          <a:stretch>
            <a:fillRect/>
          </a:stretch>
        </p:blipFill>
        <p:spPr>
          <a:xfrm>
            <a:off x="1686565" y="1301675"/>
            <a:ext cx="5770862" cy="3691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311700" y="246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Impact on Animals</a:t>
            </a:r>
            <a:endParaRPr b="1"/>
          </a:p>
        </p:txBody>
      </p:sp>
      <p:sp>
        <p:nvSpPr>
          <p:cNvPr id="207" name="Google Shape;207;p37"/>
          <p:cNvSpPr txBox="1">
            <a:spLocks noGrp="1"/>
          </p:cNvSpPr>
          <p:nvPr>
            <p:ph type="body" idx="1"/>
          </p:nvPr>
        </p:nvSpPr>
        <p:spPr>
          <a:xfrm>
            <a:off x="311700" y="819275"/>
            <a:ext cx="8520600" cy="466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Char char="●"/>
            </a:pPr>
            <a:r>
              <a:rPr lang="en">
                <a:solidFill>
                  <a:srgbClr val="FFFFFF"/>
                </a:solidFill>
              </a:rPr>
              <a:t>However, a few of these outbreaks have resulted in significant loss of life.</a:t>
            </a:r>
            <a:endParaRPr>
              <a:solidFill>
                <a:srgbClr val="FFFFFF"/>
              </a:solidFill>
            </a:endParaRPr>
          </a:p>
        </p:txBody>
      </p:sp>
      <p:pic>
        <p:nvPicPr>
          <p:cNvPr id="208" name="Google Shape;208;p37"/>
          <p:cNvPicPr preferRelativeResize="0"/>
          <p:nvPr/>
        </p:nvPicPr>
        <p:blipFill>
          <a:blip r:embed="rId3">
            <a:alphaModFix/>
          </a:blip>
          <a:stretch>
            <a:fillRect/>
          </a:stretch>
        </p:blipFill>
        <p:spPr>
          <a:xfrm>
            <a:off x="1663700" y="1285775"/>
            <a:ext cx="5816598" cy="37203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Which Animal Will Spread The Disease?</a:t>
            </a:r>
            <a:endParaRPr b="1"/>
          </a:p>
        </p:txBody>
      </p:sp>
      <p:pic>
        <p:nvPicPr>
          <p:cNvPr id="214" name="Google Shape;214;p38"/>
          <p:cNvPicPr preferRelativeResize="0"/>
          <p:nvPr/>
        </p:nvPicPr>
        <p:blipFill>
          <a:blip r:embed="rId3">
            <a:alphaModFix/>
          </a:blip>
          <a:stretch>
            <a:fillRect/>
          </a:stretch>
        </p:blipFill>
        <p:spPr>
          <a:xfrm>
            <a:off x="566150" y="1170125"/>
            <a:ext cx="4005862" cy="3820976"/>
          </a:xfrm>
          <a:prstGeom prst="rect">
            <a:avLst/>
          </a:prstGeom>
          <a:noFill/>
          <a:ln>
            <a:noFill/>
          </a:ln>
        </p:spPr>
      </p:pic>
      <p:pic>
        <p:nvPicPr>
          <p:cNvPr id="215" name="Google Shape;215;p38"/>
          <p:cNvPicPr preferRelativeResize="0"/>
          <p:nvPr/>
        </p:nvPicPr>
        <p:blipFill>
          <a:blip r:embed="rId4">
            <a:alphaModFix/>
          </a:blip>
          <a:stretch>
            <a:fillRect/>
          </a:stretch>
        </p:blipFill>
        <p:spPr>
          <a:xfrm>
            <a:off x="5683837" y="1170125"/>
            <a:ext cx="2773289"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Which Animal Will Spread The Disease?</a:t>
            </a:r>
            <a:endParaRPr b="1"/>
          </a:p>
        </p:txBody>
      </p:sp>
      <p:pic>
        <p:nvPicPr>
          <p:cNvPr id="221" name="Google Shape;221;p39"/>
          <p:cNvPicPr preferRelativeResize="0"/>
          <p:nvPr/>
        </p:nvPicPr>
        <p:blipFill>
          <a:blip r:embed="rId3">
            <a:alphaModFix/>
          </a:blip>
          <a:stretch>
            <a:fillRect/>
          </a:stretch>
        </p:blipFill>
        <p:spPr>
          <a:xfrm>
            <a:off x="566150" y="1146325"/>
            <a:ext cx="4005862" cy="3820976"/>
          </a:xfrm>
          <a:prstGeom prst="rect">
            <a:avLst/>
          </a:prstGeom>
          <a:noFill/>
          <a:ln>
            <a:noFill/>
          </a:ln>
        </p:spPr>
      </p:pic>
      <p:pic>
        <p:nvPicPr>
          <p:cNvPr id="222" name="Google Shape;222;p39"/>
          <p:cNvPicPr preferRelativeResize="0"/>
          <p:nvPr/>
        </p:nvPicPr>
        <p:blipFill>
          <a:blip r:embed="rId4">
            <a:alphaModFix/>
          </a:blip>
          <a:stretch>
            <a:fillRect/>
          </a:stretch>
        </p:blipFill>
        <p:spPr>
          <a:xfrm>
            <a:off x="5748337" y="1146325"/>
            <a:ext cx="2773289" cy="3820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Which Animal Will Spread The Disease?</a:t>
            </a:r>
            <a:endParaRPr b="1"/>
          </a:p>
        </p:txBody>
      </p:sp>
      <p:pic>
        <p:nvPicPr>
          <p:cNvPr id="228" name="Google Shape;228;p40"/>
          <p:cNvPicPr preferRelativeResize="0"/>
          <p:nvPr/>
        </p:nvPicPr>
        <p:blipFill>
          <a:blip r:embed="rId3">
            <a:alphaModFix/>
          </a:blip>
          <a:stretch>
            <a:fillRect/>
          </a:stretch>
        </p:blipFill>
        <p:spPr>
          <a:xfrm>
            <a:off x="566150" y="1162200"/>
            <a:ext cx="4005862" cy="3820976"/>
          </a:xfrm>
          <a:prstGeom prst="rect">
            <a:avLst/>
          </a:prstGeom>
          <a:noFill/>
          <a:ln>
            <a:noFill/>
          </a:ln>
        </p:spPr>
      </p:pic>
      <p:pic>
        <p:nvPicPr>
          <p:cNvPr id="229" name="Google Shape;229;p40"/>
          <p:cNvPicPr preferRelativeResize="0"/>
          <p:nvPr/>
        </p:nvPicPr>
        <p:blipFill>
          <a:blip r:embed="rId4">
            <a:alphaModFix/>
          </a:blip>
          <a:stretch>
            <a:fillRect/>
          </a:stretch>
        </p:blipFill>
        <p:spPr>
          <a:xfrm>
            <a:off x="5692787" y="1162200"/>
            <a:ext cx="2773289"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311700" y="32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Other Significant Impacts</a:t>
            </a:r>
            <a:endParaRPr b="1"/>
          </a:p>
        </p:txBody>
      </p:sp>
      <p:sp>
        <p:nvSpPr>
          <p:cNvPr id="235" name="Google Shape;23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FFFFFF"/>
              </a:buClr>
              <a:buSzPts val="1600"/>
              <a:buChar char="●"/>
            </a:pPr>
            <a:r>
              <a:rPr lang="en" sz="1600" b="1" dirty="0">
                <a:solidFill>
                  <a:srgbClr val="FFFFFF"/>
                </a:solidFill>
              </a:rPr>
              <a:t>Influenza-Avian</a:t>
            </a:r>
            <a:r>
              <a:rPr lang="en" sz="1600" dirty="0">
                <a:solidFill>
                  <a:srgbClr val="FFFFFF"/>
                </a:solidFill>
              </a:rPr>
              <a:t>: Has disastrous agricultural and economic effects, as the disease can spread extremely quickly and cause sickness in both humans and animals.</a:t>
            </a:r>
            <a:endParaRPr sz="1600" dirty="0">
              <a:solidFill>
                <a:srgbClr val="FFFFFF"/>
              </a:solidFill>
            </a:endParaRPr>
          </a:p>
          <a:p>
            <a:pPr marL="457200" lvl="0" indent="-330200" algn="l" rtl="0">
              <a:lnSpc>
                <a:spcPct val="150000"/>
              </a:lnSpc>
              <a:spcBef>
                <a:spcPts val="0"/>
              </a:spcBef>
              <a:spcAft>
                <a:spcPts val="0"/>
              </a:spcAft>
              <a:buClr>
                <a:srgbClr val="FFFFFF"/>
              </a:buClr>
              <a:buSzPts val="1600"/>
              <a:buChar char="●"/>
            </a:pPr>
            <a:r>
              <a:rPr lang="en" sz="1600" b="1" dirty="0">
                <a:solidFill>
                  <a:srgbClr val="FFFFFF"/>
                </a:solidFill>
              </a:rPr>
              <a:t>African Swine Fever</a:t>
            </a:r>
            <a:r>
              <a:rPr lang="en" sz="1600" dirty="0">
                <a:solidFill>
                  <a:srgbClr val="FFFFFF"/>
                </a:solidFill>
              </a:rPr>
              <a:t>: Has huge effects on agriculture and therefore the economy.</a:t>
            </a:r>
            <a:endParaRPr sz="1600" dirty="0">
              <a:solidFill>
                <a:srgbClr val="FFFFFF"/>
              </a:solidFill>
            </a:endParaRPr>
          </a:p>
          <a:p>
            <a:pPr marL="457200" lvl="0" indent="-330200" algn="l" rtl="0">
              <a:lnSpc>
                <a:spcPct val="150000"/>
              </a:lnSpc>
              <a:spcBef>
                <a:spcPts val="0"/>
              </a:spcBef>
              <a:spcAft>
                <a:spcPts val="0"/>
              </a:spcAft>
              <a:buClr>
                <a:srgbClr val="FFFFFF"/>
              </a:buClr>
              <a:buSzPts val="1600"/>
              <a:buChar char="●"/>
            </a:pPr>
            <a:r>
              <a:rPr lang="en" sz="1600" b="1" dirty="0">
                <a:solidFill>
                  <a:srgbClr val="FFFFFF"/>
                </a:solidFill>
              </a:rPr>
              <a:t>Bluetongue Disease</a:t>
            </a:r>
            <a:r>
              <a:rPr lang="en" sz="1600" dirty="0">
                <a:solidFill>
                  <a:srgbClr val="FFFFFF"/>
                </a:solidFill>
              </a:rPr>
              <a:t>: </a:t>
            </a:r>
            <a:r>
              <a:rPr lang="en" sz="1600" dirty="0">
                <a:solidFill>
                  <a:schemeClr val="dk1"/>
                </a:solidFill>
              </a:rPr>
              <a:t>Has huge effects on agriculture and therefore the economy.</a:t>
            </a:r>
            <a:endParaRPr sz="1600" dirty="0">
              <a:solidFill>
                <a:srgbClr val="FFFFFF"/>
              </a:solidFill>
            </a:endParaRPr>
          </a:p>
          <a:p>
            <a:pPr marL="457200" lvl="0" indent="-330200" algn="l" rtl="0">
              <a:lnSpc>
                <a:spcPct val="150000"/>
              </a:lnSpc>
              <a:spcBef>
                <a:spcPts val="0"/>
              </a:spcBef>
              <a:spcAft>
                <a:spcPts val="0"/>
              </a:spcAft>
              <a:buClr>
                <a:srgbClr val="FFFFFF"/>
              </a:buClr>
              <a:buSzPts val="1600"/>
              <a:buChar char="●"/>
            </a:pPr>
            <a:r>
              <a:rPr lang="en" sz="1600" b="1" dirty="0">
                <a:solidFill>
                  <a:srgbClr val="FFFFFF"/>
                </a:solidFill>
              </a:rPr>
              <a:t>Lumpy Skin Disease</a:t>
            </a:r>
            <a:r>
              <a:rPr lang="en" sz="1600" dirty="0">
                <a:solidFill>
                  <a:srgbClr val="FFFFFF"/>
                </a:solidFill>
              </a:rPr>
              <a:t>: Has economic losses  from decreased milk production, abortions, infertility, and damaged hides. While no animals need to be killed, the disease still impacts the production yield from farm animals.</a:t>
            </a:r>
            <a:endParaRPr sz="16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1289888" y="152400"/>
            <a:ext cx="6564222" cy="4611626"/>
          </a:xfrm>
          <a:prstGeom prst="rect">
            <a:avLst/>
          </a:prstGeom>
          <a:noFill/>
          <a:ln>
            <a:noFill/>
          </a:ln>
        </p:spPr>
      </p:pic>
      <p:sp>
        <p:nvSpPr>
          <p:cNvPr id="241" name="Google Shape;241;p42"/>
          <p:cNvSpPr txBox="1"/>
          <p:nvPr/>
        </p:nvSpPr>
        <p:spPr>
          <a:xfrm>
            <a:off x="3899350" y="4742775"/>
            <a:ext cx="54774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https://ec.europa.eu/agriculture/cap-indicators/context/2017_en</a:t>
            </a:r>
            <a:endParaRPr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91075" y="492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Information in Data</a:t>
            </a:r>
            <a:endParaRPr b="1"/>
          </a:p>
        </p:txBody>
      </p:sp>
      <p:sp>
        <p:nvSpPr>
          <p:cNvPr id="70" name="Google Shape;70;p15"/>
          <p:cNvSpPr txBox="1">
            <a:spLocks noGrp="1"/>
          </p:cNvSpPr>
          <p:nvPr>
            <p:ph type="body" idx="1"/>
          </p:nvPr>
        </p:nvSpPr>
        <p:spPr>
          <a:xfrm>
            <a:off x="640025" y="1144200"/>
            <a:ext cx="7705200" cy="320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dirty="0">
                <a:solidFill>
                  <a:srgbClr val="FFFFFF"/>
                </a:solidFill>
              </a:rPr>
              <a:t>Location</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Location Quality</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Date</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Status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Disease &amp; Serotypes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Species Description</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At Risk</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of Cases &amp; Deaths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Number of Humans Affected &amp; Human Deaths.</a:t>
            </a:r>
            <a:endParaRPr dirty="0">
              <a:solidFill>
                <a:srgbClr val="FFFFFF"/>
              </a:solidFill>
            </a:endParaRPr>
          </a:p>
          <a:p>
            <a:pPr marL="457200" lvl="0" indent="0" algn="l" rtl="0">
              <a:spcBef>
                <a:spcPts val="1600"/>
              </a:spcBef>
              <a:spcAft>
                <a:spcPts val="1600"/>
              </a:spcAft>
              <a:buNone/>
            </a:pP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3"/>
          <p:cNvPicPr preferRelativeResize="0"/>
          <p:nvPr/>
        </p:nvPicPr>
        <p:blipFill>
          <a:blip r:embed="rId3">
            <a:alphaModFix/>
          </a:blip>
          <a:stretch>
            <a:fillRect/>
          </a:stretch>
        </p:blipFill>
        <p:spPr>
          <a:xfrm>
            <a:off x="972338" y="152400"/>
            <a:ext cx="7199333" cy="4626950"/>
          </a:xfrm>
          <a:prstGeom prst="rect">
            <a:avLst/>
          </a:prstGeom>
          <a:noFill/>
          <a:ln>
            <a:noFill/>
          </a:ln>
        </p:spPr>
      </p:pic>
      <p:sp>
        <p:nvSpPr>
          <p:cNvPr id="247" name="Google Shape;247;p43"/>
          <p:cNvSpPr txBox="1"/>
          <p:nvPr/>
        </p:nvSpPr>
        <p:spPr>
          <a:xfrm>
            <a:off x="4068300" y="4779350"/>
            <a:ext cx="60387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https://agriculture.gouv.fr/overview-french-agricultural-diversity</a:t>
            </a:r>
            <a:endParaRPr dirty="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4"/>
          <p:cNvPicPr preferRelativeResize="0"/>
          <p:nvPr/>
        </p:nvPicPr>
        <p:blipFill>
          <a:blip r:embed="rId3">
            <a:alphaModFix/>
          </a:blip>
          <a:stretch>
            <a:fillRect/>
          </a:stretch>
        </p:blipFill>
        <p:spPr>
          <a:xfrm>
            <a:off x="130950" y="1368100"/>
            <a:ext cx="4348724" cy="3120080"/>
          </a:xfrm>
          <a:prstGeom prst="rect">
            <a:avLst/>
          </a:prstGeom>
          <a:noFill/>
          <a:ln>
            <a:noFill/>
          </a:ln>
        </p:spPr>
      </p:pic>
      <p:sp>
        <p:nvSpPr>
          <p:cNvPr id="253" name="Google Shape;253;p44"/>
          <p:cNvSpPr txBox="1"/>
          <p:nvPr/>
        </p:nvSpPr>
        <p:spPr>
          <a:xfrm>
            <a:off x="3425050" y="4661625"/>
            <a:ext cx="66609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rgbClr val="FFFFFF"/>
                </a:solidFill>
              </a:rPr>
              <a:t>https://www.dairyglobal.net/Health/Articles/2018/1/France-stops-compulsory-bluetongue-vaccination-239742E/</a:t>
            </a:r>
            <a:endParaRPr sz="900" dirty="0">
              <a:solidFill>
                <a:srgbClr val="FFFFFF"/>
              </a:solidFill>
            </a:endParaRPr>
          </a:p>
          <a:p>
            <a:pPr marL="0" lvl="0" indent="0" algn="l" rtl="0">
              <a:spcBef>
                <a:spcPts val="0"/>
              </a:spcBef>
              <a:spcAft>
                <a:spcPts val="0"/>
              </a:spcAft>
              <a:buNone/>
            </a:pPr>
            <a:r>
              <a:rPr lang="en" sz="900" dirty="0">
                <a:solidFill>
                  <a:schemeClr val="dk1"/>
                </a:solidFill>
              </a:rPr>
              <a:t>https://www.anses.fr/en/content/bluetongue-bt</a:t>
            </a:r>
            <a:endParaRPr sz="900" dirty="0">
              <a:solidFill>
                <a:schemeClr val="dk1"/>
              </a:solidFill>
            </a:endParaRPr>
          </a:p>
          <a:p>
            <a:pPr marL="0" lvl="0" indent="0" algn="l" rtl="0">
              <a:spcBef>
                <a:spcPts val="0"/>
              </a:spcBef>
              <a:spcAft>
                <a:spcPts val="0"/>
              </a:spcAft>
              <a:buNone/>
            </a:pPr>
            <a:endParaRPr sz="1000" dirty="0">
              <a:solidFill>
                <a:srgbClr val="FFFFFF"/>
              </a:solidFill>
            </a:endParaRPr>
          </a:p>
        </p:txBody>
      </p:sp>
      <p:pic>
        <p:nvPicPr>
          <p:cNvPr id="254" name="Google Shape;254;p44"/>
          <p:cNvPicPr preferRelativeResize="0"/>
          <p:nvPr/>
        </p:nvPicPr>
        <p:blipFill>
          <a:blip r:embed="rId4">
            <a:alphaModFix/>
          </a:blip>
          <a:stretch>
            <a:fillRect/>
          </a:stretch>
        </p:blipFill>
        <p:spPr>
          <a:xfrm>
            <a:off x="4581138" y="1052400"/>
            <a:ext cx="4348725" cy="3435775"/>
          </a:xfrm>
          <a:prstGeom prst="rect">
            <a:avLst/>
          </a:prstGeom>
          <a:noFill/>
          <a:ln>
            <a:noFill/>
          </a:ln>
        </p:spPr>
      </p:pic>
      <p:sp>
        <p:nvSpPr>
          <p:cNvPr id="255" name="Google Shape;255;p44"/>
          <p:cNvSpPr txBox="1"/>
          <p:nvPr/>
        </p:nvSpPr>
        <p:spPr>
          <a:xfrm>
            <a:off x="130950" y="261925"/>
            <a:ext cx="75405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Real World Examples</a:t>
            </a:r>
            <a:endParaRPr sz="2800" b="1">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45"/>
          <p:cNvPicPr preferRelativeResize="0"/>
          <p:nvPr/>
        </p:nvPicPr>
        <p:blipFill>
          <a:blip r:embed="rId3">
            <a:alphaModFix/>
          </a:blip>
          <a:stretch>
            <a:fillRect/>
          </a:stretch>
        </p:blipFill>
        <p:spPr>
          <a:xfrm>
            <a:off x="141225" y="1020033"/>
            <a:ext cx="4430775" cy="3452155"/>
          </a:xfrm>
          <a:prstGeom prst="rect">
            <a:avLst/>
          </a:prstGeom>
          <a:noFill/>
          <a:ln>
            <a:noFill/>
          </a:ln>
        </p:spPr>
      </p:pic>
      <p:sp>
        <p:nvSpPr>
          <p:cNvPr id="261" name="Google Shape;261;p45"/>
          <p:cNvSpPr txBox="1"/>
          <p:nvPr/>
        </p:nvSpPr>
        <p:spPr>
          <a:xfrm>
            <a:off x="1503925" y="4544300"/>
            <a:ext cx="8603100" cy="4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FFFF"/>
                </a:solidFill>
              </a:rPr>
              <a:t>https://www.pigprogress.net/Health/Articles/2018/9/Baltic-states-cull-35000-pigs-due-to-ASF-335126E/</a:t>
            </a:r>
            <a:endParaRPr sz="1100" dirty="0">
              <a:solidFill>
                <a:srgbClr val="FFFFFF"/>
              </a:solidFill>
            </a:endParaRPr>
          </a:p>
          <a:p>
            <a:pPr marL="0" lvl="0" indent="0" algn="l" rtl="0">
              <a:spcBef>
                <a:spcPts val="0"/>
              </a:spcBef>
              <a:spcAft>
                <a:spcPts val="0"/>
              </a:spcAft>
              <a:buNone/>
            </a:pPr>
            <a:r>
              <a:rPr lang="en" sz="1200" dirty="0">
                <a:solidFill>
                  <a:schemeClr val="dk1"/>
                </a:solidFill>
              </a:rPr>
              <a:t>https://www.pigprogress.net/Health/Articles/2019/11/Baltic-processors-faced-with-soaring-pork-prices-503202E/</a:t>
            </a:r>
            <a:endParaRPr sz="1200" dirty="0">
              <a:solidFill>
                <a:schemeClr val="dk1"/>
              </a:solidFill>
            </a:endParaRPr>
          </a:p>
          <a:p>
            <a:pPr marL="0" lvl="0" indent="0" algn="l" rtl="0">
              <a:spcBef>
                <a:spcPts val="0"/>
              </a:spcBef>
              <a:spcAft>
                <a:spcPts val="0"/>
              </a:spcAft>
              <a:buNone/>
            </a:pPr>
            <a:endParaRPr sz="1100" dirty="0">
              <a:solidFill>
                <a:srgbClr val="FFFFFF"/>
              </a:solidFill>
            </a:endParaRPr>
          </a:p>
        </p:txBody>
      </p:sp>
      <p:pic>
        <p:nvPicPr>
          <p:cNvPr id="262" name="Google Shape;262;p45"/>
          <p:cNvPicPr preferRelativeResize="0"/>
          <p:nvPr/>
        </p:nvPicPr>
        <p:blipFill>
          <a:blip r:embed="rId4">
            <a:alphaModFix/>
          </a:blip>
          <a:stretch>
            <a:fillRect/>
          </a:stretch>
        </p:blipFill>
        <p:spPr>
          <a:xfrm>
            <a:off x="4905150" y="890225"/>
            <a:ext cx="3992301" cy="3581976"/>
          </a:xfrm>
          <a:prstGeom prst="rect">
            <a:avLst/>
          </a:prstGeom>
          <a:noFill/>
          <a:ln>
            <a:noFill/>
          </a:ln>
        </p:spPr>
      </p:pic>
      <p:sp>
        <p:nvSpPr>
          <p:cNvPr id="263" name="Google Shape;263;p45"/>
          <p:cNvSpPr txBox="1"/>
          <p:nvPr/>
        </p:nvSpPr>
        <p:spPr>
          <a:xfrm>
            <a:off x="95250" y="240950"/>
            <a:ext cx="7794600" cy="8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Real World Examples</a:t>
            </a:r>
            <a:endParaRPr sz="2800" b="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Conclusion</a:t>
            </a:r>
            <a:endParaRPr b="1"/>
          </a:p>
        </p:txBody>
      </p:sp>
      <p:sp>
        <p:nvSpPr>
          <p:cNvPr id="269" name="Google Shape;26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dirty="0">
                <a:solidFill>
                  <a:schemeClr val="dk1"/>
                </a:solidFill>
              </a:rPr>
              <a:t>What are the most prevalent animal diseases?</a:t>
            </a:r>
            <a:endParaRPr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 dirty="0">
                <a:solidFill>
                  <a:schemeClr val="dk1"/>
                </a:solidFill>
              </a:rPr>
              <a:t>African Swine Fever, Bluetongue, Influenza-Avian, Lumpy Skin Disease (In Europe)</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What countries are most at risk for these types of diseases?</a:t>
            </a:r>
            <a:endParaRPr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 dirty="0">
                <a:solidFill>
                  <a:schemeClr val="dk1"/>
                </a:solidFill>
              </a:rPr>
              <a:t>France and Baltic States have highest variety</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Are these diseases harmful to humans?</a:t>
            </a:r>
            <a:endParaRPr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 dirty="0">
                <a:solidFill>
                  <a:schemeClr val="dk1"/>
                </a:solidFill>
              </a:rPr>
              <a:t>Influenza-Avian</a:t>
            </a:r>
            <a:endParaRPr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 dirty="0">
                <a:solidFill>
                  <a:schemeClr val="dk1"/>
                </a:solidFill>
              </a:rPr>
              <a:t>Which animal (domestic, wild, or captive) poses the greatest risk of spreading these diseases?</a:t>
            </a:r>
            <a:endParaRPr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 dirty="0">
                <a:solidFill>
                  <a:schemeClr val="dk1"/>
                </a:solidFill>
              </a:rPr>
              <a:t>Domestic</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Recommendations</a:t>
            </a:r>
            <a:endParaRPr b="1"/>
          </a:p>
        </p:txBody>
      </p:sp>
      <p:sp>
        <p:nvSpPr>
          <p:cNvPr id="275" name="Google Shape;27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FFFFFF"/>
              </a:buClr>
              <a:buSzPts val="2000"/>
              <a:buChar char="●"/>
            </a:pPr>
            <a:r>
              <a:rPr lang="en" sz="2000" dirty="0">
                <a:solidFill>
                  <a:srgbClr val="FFFFFF"/>
                </a:solidFill>
              </a:rPr>
              <a:t>France and Baltic States should focus R&amp;D to develop cheaper vaccines to recover economic losses.</a:t>
            </a:r>
            <a:endParaRPr sz="2000" dirty="0">
              <a:solidFill>
                <a:srgbClr val="FFFFFF"/>
              </a:solidFill>
            </a:endParaRPr>
          </a:p>
          <a:p>
            <a:pPr marL="457200" lvl="0" indent="-355600" algn="l" rtl="0">
              <a:lnSpc>
                <a:spcPct val="150000"/>
              </a:lnSpc>
              <a:spcBef>
                <a:spcPts val="0"/>
              </a:spcBef>
              <a:spcAft>
                <a:spcPts val="0"/>
              </a:spcAft>
              <a:buClr>
                <a:srgbClr val="FFFFFF"/>
              </a:buClr>
              <a:buSzPts val="2000"/>
              <a:buChar char="●"/>
            </a:pPr>
            <a:r>
              <a:rPr lang="en" sz="2000" dirty="0">
                <a:solidFill>
                  <a:srgbClr val="FFFFFF"/>
                </a:solidFill>
              </a:rPr>
              <a:t>Inform medical professionals, organizations and the general public of the presence, cause, and effects of these diseases.</a:t>
            </a:r>
            <a:endParaRPr sz="2000" dirty="0">
              <a:solidFill>
                <a:srgbClr val="FFFFFF"/>
              </a:solidFill>
            </a:endParaRPr>
          </a:p>
          <a:p>
            <a:pPr marL="457200" lvl="0" indent="-355600" algn="l" rtl="0">
              <a:lnSpc>
                <a:spcPct val="150000"/>
              </a:lnSpc>
              <a:spcBef>
                <a:spcPts val="0"/>
              </a:spcBef>
              <a:spcAft>
                <a:spcPts val="0"/>
              </a:spcAft>
              <a:buClr>
                <a:srgbClr val="FFFFFF"/>
              </a:buClr>
              <a:buSzPts val="2000"/>
              <a:buChar char="●"/>
            </a:pPr>
            <a:r>
              <a:rPr lang="en" sz="2000" dirty="0">
                <a:solidFill>
                  <a:srgbClr val="FFFFFF"/>
                </a:solidFill>
              </a:rPr>
              <a:t>For Farmers:</a:t>
            </a:r>
            <a:endParaRPr sz="2000" dirty="0">
              <a:solidFill>
                <a:srgbClr val="FFFFFF"/>
              </a:solidFill>
            </a:endParaRPr>
          </a:p>
          <a:p>
            <a:pPr marL="914400" lvl="1" indent="-355600" algn="l" rtl="0">
              <a:lnSpc>
                <a:spcPct val="150000"/>
              </a:lnSpc>
              <a:spcBef>
                <a:spcPts val="0"/>
              </a:spcBef>
              <a:spcAft>
                <a:spcPts val="0"/>
              </a:spcAft>
              <a:buClr>
                <a:srgbClr val="FFFFFF"/>
              </a:buClr>
              <a:buSzPts val="2000"/>
              <a:buChar char="○"/>
            </a:pPr>
            <a:r>
              <a:rPr lang="en" sz="2000" dirty="0">
                <a:solidFill>
                  <a:srgbClr val="FFFFFF"/>
                </a:solidFill>
              </a:rPr>
              <a:t>Vaccinate your animals.</a:t>
            </a:r>
            <a:endParaRPr sz="2000" dirty="0">
              <a:solidFill>
                <a:srgbClr val="FFFFFF"/>
              </a:solidFill>
            </a:endParaRPr>
          </a:p>
          <a:p>
            <a:pPr marL="914400" lvl="1" indent="-355600" algn="l" rtl="0">
              <a:lnSpc>
                <a:spcPct val="150000"/>
              </a:lnSpc>
              <a:spcBef>
                <a:spcPts val="0"/>
              </a:spcBef>
              <a:spcAft>
                <a:spcPts val="0"/>
              </a:spcAft>
              <a:buClr>
                <a:srgbClr val="FFFFFF"/>
              </a:buClr>
              <a:buSzPts val="2000"/>
              <a:buChar char="○"/>
            </a:pPr>
            <a:r>
              <a:rPr lang="en" sz="2000" dirty="0">
                <a:solidFill>
                  <a:srgbClr val="FFFFFF"/>
                </a:solidFill>
              </a:rPr>
              <a:t>If an outbreak occurs, put down all affected animals as soon as possible in order to decrease economic impact.</a:t>
            </a:r>
            <a:endParaRPr sz="2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Recommendations (cont.)</a:t>
            </a:r>
            <a:endParaRPr b="1"/>
          </a:p>
        </p:txBody>
      </p:sp>
      <p:sp>
        <p:nvSpPr>
          <p:cNvPr id="281" name="Google Shape;28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FFFFFF"/>
              </a:buClr>
              <a:buSzPts val="2000"/>
              <a:buChar char="●"/>
            </a:pPr>
            <a:r>
              <a:rPr lang="en" sz="2000" dirty="0">
                <a:solidFill>
                  <a:srgbClr val="FFFFFF"/>
                </a:solidFill>
              </a:rPr>
              <a:t>Conservation Efforts</a:t>
            </a:r>
            <a:endParaRPr sz="2000" dirty="0">
              <a:solidFill>
                <a:srgbClr val="FFFFFF"/>
              </a:solidFill>
            </a:endParaRPr>
          </a:p>
          <a:p>
            <a:pPr marL="457200" lvl="0" indent="-355600" algn="l" rtl="0">
              <a:lnSpc>
                <a:spcPct val="200000"/>
              </a:lnSpc>
              <a:spcBef>
                <a:spcPts val="0"/>
              </a:spcBef>
              <a:spcAft>
                <a:spcPts val="0"/>
              </a:spcAft>
              <a:buClr>
                <a:srgbClr val="FFFFFF"/>
              </a:buClr>
              <a:buSzPts val="2000"/>
              <a:buChar char="●"/>
            </a:pPr>
            <a:r>
              <a:rPr lang="en" sz="2000" dirty="0">
                <a:solidFill>
                  <a:srgbClr val="FFFFFF"/>
                </a:solidFill>
              </a:rPr>
              <a:t>Pathogenic Research</a:t>
            </a:r>
            <a:endParaRPr sz="2000" dirty="0">
              <a:solidFill>
                <a:srgbClr val="FFFFFF"/>
              </a:solidFill>
            </a:endParaRPr>
          </a:p>
          <a:p>
            <a:pPr marL="1371600" lvl="1" indent="-355600" algn="l" rtl="0">
              <a:lnSpc>
                <a:spcPct val="200000"/>
              </a:lnSpc>
              <a:spcBef>
                <a:spcPts val="0"/>
              </a:spcBef>
              <a:spcAft>
                <a:spcPts val="0"/>
              </a:spcAft>
              <a:buClr>
                <a:srgbClr val="FFFFFF"/>
              </a:buClr>
              <a:buSzPts val="2000"/>
              <a:buChar char="○"/>
            </a:pPr>
            <a:r>
              <a:rPr lang="en" sz="2000" dirty="0">
                <a:solidFill>
                  <a:srgbClr val="FFFFFF"/>
                </a:solidFill>
              </a:rPr>
              <a:t>Development of preventative measures and cures to stop outbreaks</a:t>
            </a:r>
            <a:endParaRPr sz="2000" dirty="0">
              <a:solidFill>
                <a:srgbClr val="FFFFFF"/>
              </a:solidFill>
            </a:endParaRPr>
          </a:p>
          <a:p>
            <a:pPr marL="1371600" lvl="1" indent="-355600" algn="l" rtl="0">
              <a:lnSpc>
                <a:spcPct val="200000"/>
              </a:lnSpc>
              <a:spcBef>
                <a:spcPts val="0"/>
              </a:spcBef>
              <a:spcAft>
                <a:spcPts val="0"/>
              </a:spcAft>
              <a:buClr>
                <a:srgbClr val="FFFFFF"/>
              </a:buClr>
              <a:buSzPts val="2000"/>
              <a:buChar char="○"/>
            </a:pPr>
            <a:r>
              <a:rPr lang="en" sz="2000" dirty="0">
                <a:solidFill>
                  <a:srgbClr val="FFFFFF"/>
                </a:solidFill>
              </a:rPr>
              <a:t>Early identification of outbreaks of zoonotic diseases</a:t>
            </a:r>
            <a:endParaRPr sz="20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ctrTitle"/>
          </p:nvPr>
        </p:nvSpPr>
        <p:spPr>
          <a:xfrm>
            <a:off x="311725" y="615875"/>
            <a:ext cx="8520600" cy="101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a:t>Questions?</a:t>
            </a:r>
            <a:endParaRPr sz="6000" b="1"/>
          </a:p>
        </p:txBody>
      </p:sp>
      <p:pic>
        <p:nvPicPr>
          <p:cNvPr id="287" name="Google Shape;287;p49"/>
          <p:cNvPicPr preferRelativeResize="0"/>
          <p:nvPr/>
        </p:nvPicPr>
        <p:blipFill>
          <a:blip r:embed="rId3">
            <a:alphaModFix/>
          </a:blip>
          <a:stretch>
            <a:fillRect/>
          </a:stretch>
        </p:blipFill>
        <p:spPr>
          <a:xfrm>
            <a:off x="3182301" y="2048100"/>
            <a:ext cx="2779431" cy="2790600"/>
          </a:xfrm>
          <a:prstGeom prst="rect">
            <a:avLst/>
          </a:prstGeom>
          <a:noFill/>
          <a:ln>
            <a:noFill/>
          </a:ln>
        </p:spPr>
      </p:pic>
      <p:sp>
        <p:nvSpPr>
          <p:cNvPr id="288" name="Google Shape;288;p49"/>
          <p:cNvSpPr/>
          <p:nvPr/>
        </p:nvSpPr>
        <p:spPr>
          <a:xfrm>
            <a:off x="0" y="0"/>
            <a:ext cx="904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9"/>
          <p:cNvSpPr/>
          <p:nvPr/>
        </p:nvSpPr>
        <p:spPr>
          <a:xfrm>
            <a:off x="8239225" y="0"/>
            <a:ext cx="904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023138" y="1219975"/>
            <a:ext cx="7097725" cy="3740700"/>
          </a:xfrm>
          <a:prstGeom prst="rect">
            <a:avLst/>
          </a:prstGeom>
          <a:noFill/>
          <a:ln>
            <a:noFill/>
          </a:ln>
        </p:spPr>
      </p:pic>
      <p:sp>
        <p:nvSpPr>
          <p:cNvPr id="76" name="Google Shape;76;p16"/>
          <p:cNvSpPr txBox="1"/>
          <p:nvPr/>
        </p:nvSpPr>
        <p:spPr>
          <a:xfrm>
            <a:off x="214300" y="190525"/>
            <a:ext cx="61197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Location</a:t>
            </a:r>
            <a:endParaRPr sz="2800" b="1">
              <a:solidFill>
                <a:schemeClr val="dk1"/>
              </a:solidFill>
            </a:endParaRPr>
          </a:p>
        </p:txBody>
      </p:sp>
      <p:sp>
        <p:nvSpPr>
          <p:cNvPr id="77" name="Google Shape;77;p16"/>
          <p:cNvSpPr txBox="1"/>
          <p:nvPr/>
        </p:nvSpPr>
        <p:spPr>
          <a:xfrm>
            <a:off x="214300" y="720375"/>
            <a:ext cx="7890000" cy="563100"/>
          </a:xfrm>
          <a:prstGeom prst="rect">
            <a:avLst/>
          </a:prstGeom>
          <a:noFill/>
          <a:ln>
            <a:noFill/>
          </a:ln>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chemeClr val="dk1"/>
              </a:buClr>
              <a:buSzPts val="1400"/>
              <a:buChar char="○"/>
            </a:pPr>
            <a:r>
              <a:rPr lang="en">
                <a:solidFill>
                  <a:schemeClr val="dk1"/>
                </a:solidFill>
              </a:rPr>
              <a:t>Latitude, Longitude, Continent, Country, Administrative Region, Locality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p:nvPr/>
        </p:nvSpPr>
        <p:spPr>
          <a:xfrm>
            <a:off x="214300" y="190525"/>
            <a:ext cx="61197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Location Quality</a:t>
            </a:r>
            <a:endParaRPr sz="2800" b="1">
              <a:solidFill>
                <a:schemeClr val="dk1"/>
              </a:solidFill>
            </a:endParaRPr>
          </a:p>
        </p:txBody>
      </p:sp>
      <p:pic>
        <p:nvPicPr>
          <p:cNvPr id="83" name="Google Shape;83;p17"/>
          <p:cNvPicPr preferRelativeResize="0"/>
          <p:nvPr/>
        </p:nvPicPr>
        <p:blipFill>
          <a:blip r:embed="rId3">
            <a:alphaModFix/>
          </a:blip>
          <a:stretch>
            <a:fillRect/>
          </a:stretch>
        </p:blipFill>
        <p:spPr>
          <a:xfrm>
            <a:off x="1468050" y="896625"/>
            <a:ext cx="6207901" cy="394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p:nvPr/>
        </p:nvSpPr>
        <p:spPr>
          <a:xfrm>
            <a:off x="214300" y="190525"/>
            <a:ext cx="61197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Date</a:t>
            </a:r>
            <a:endParaRPr sz="2800" b="1">
              <a:solidFill>
                <a:schemeClr val="dk1"/>
              </a:solidFill>
            </a:endParaRPr>
          </a:p>
        </p:txBody>
      </p:sp>
      <p:pic>
        <p:nvPicPr>
          <p:cNvPr id="89" name="Google Shape;89;p18"/>
          <p:cNvPicPr preferRelativeResize="0"/>
          <p:nvPr/>
        </p:nvPicPr>
        <p:blipFill>
          <a:blip r:embed="rId3">
            <a:alphaModFix/>
          </a:blip>
          <a:stretch>
            <a:fillRect/>
          </a:stretch>
        </p:blipFill>
        <p:spPr>
          <a:xfrm>
            <a:off x="1281712" y="833125"/>
            <a:ext cx="6580574" cy="396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214300" y="190525"/>
            <a:ext cx="61197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Status</a:t>
            </a:r>
            <a:endParaRPr sz="2800" b="1">
              <a:solidFill>
                <a:schemeClr val="dk1"/>
              </a:solidFill>
            </a:endParaRPr>
          </a:p>
        </p:txBody>
      </p:sp>
      <p:pic>
        <p:nvPicPr>
          <p:cNvPr id="95" name="Google Shape;95;p19"/>
          <p:cNvPicPr preferRelativeResize="0"/>
          <p:nvPr/>
        </p:nvPicPr>
        <p:blipFill>
          <a:blip r:embed="rId3">
            <a:alphaModFix/>
          </a:blip>
          <a:stretch>
            <a:fillRect/>
          </a:stretch>
        </p:blipFill>
        <p:spPr>
          <a:xfrm>
            <a:off x="1857361" y="889350"/>
            <a:ext cx="5429275" cy="399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p:nvPr/>
        </p:nvSpPr>
        <p:spPr>
          <a:xfrm>
            <a:off x="214300" y="190525"/>
            <a:ext cx="61197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Disease &amp; Serotype</a:t>
            </a:r>
            <a:endParaRPr sz="2800" b="1">
              <a:solidFill>
                <a:schemeClr val="dk1"/>
              </a:solidFill>
            </a:endParaRPr>
          </a:p>
        </p:txBody>
      </p:sp>
      <p:pic>
        <p:nvPicPr>
          <p:cNvPr id="101" name="Google Shape;101;p20"/>
          <p:cNvPicPr preferRelativeResize="0"/>
          <p:nvPr/>
        </p:nvPicPr>
        <p:blipFill>
          <a:blip r:embed="rId3">
            <a:alphaModFix/>
          </a:blip>
          <a:stretch>
            <a:fillRect/>
          </a:stretch>
        </p:blipFill>
        <p:spPr>
          <a:xfrm>
            <a:off x="539787" y="788975"/>
            <a:ext cx="8064424" cy="424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4887225" y="2398100"/>
            <a:ext cx="2637525" cy="2637525"/>
          </a:xfrm>
          <a:prstGeom prst="rect">
            <a:avLst/>
          </a:prstGeom>
          <a:noFill/>
          <a:ln>
            <a:noFill/>
          </a:ln>
        </p:spPr>
      </p:pic>
      <p:pic>
        <p:nvPicPr>
          <p:cNvPr id="107" name="Google Shape;107;p21"/>
          <p:cNvPicPr preferRelativeResize="0"/>
          <p:nvPr/>
        </p:nvPicPr>
        <p:blipFill>
          <a:blip r:embed="rId4">
            <a:alphaModFix/>
          </a:blip>
          <a:stretch>
            <a:fillRect/>
          </a:stretch>
        </p:blipFill>
        <p:spPr>
          <a:xfrm>
            <a:off x="-95275" y="1442175"/>
            <a:ext cx="2637524" cy="1758350"/>
          </a:xfrm>
          <a:prstGeom prst="rect">
            <a:avLst/>
          </a:prstGeom>
          <a:noFill/>
          <a:ln>
            <a:noFill/>
          </a:ln>
        </p:spPr>
      </p:pic>
      <p:pic>
        <p:nvPicPr>
          <p:cNvPr id="108" name="Google Shape;108;p21"/>
          <p:cNvPicPr preferRelativeResize="0"/>
          <p:nvPr/>
        </p:nvPicPr>
        <p:blipFill>
          <a:blip r:embed="rId5">
            <a:alphaModFix/>
          </a:blip>
          <a:stretch>
            <a:fillRect/>
          </a:stretch>
        </p:blipFill>
        <p:spPr>
          <a:xfrm>
            <a:off x="1403675" y="3100800"/>
            <a:ext cx="1524241" cy="1558876"/>
          </a:xfrm>
          <a:prstGeom prst="rect">
            <a:avLst/>
          </a:prstGeom>
          <a:noFill/>
          <a:ln>
            <a:noFill/>
          </a:ln>
        </p:spPr>
      </p:pic>
      <p:pic>
        <p:nvPicPr>
          <p:cNvPr id="109" name="Google Shape;109;p21"/>
          <p:cNvPicPr preferRelativeResize="0"/>
          <p:nvPr/>
        </p:nvPicPr>
        <p:blipFill>
          <a:blip r:embed="rId6">
            <a:alphaModFix/>
          </a:blip>
          <a:stretch>
            <a:fillRect/>
          </a:stretch>
        </p:blipFill>
        <p:spPr>
          <a:xfrm>
            <a:off x="3608600" y="3127592"/>
            <a:ext cx="1524250" cy="1412733"/>
          </a:xfrm>
          <a:prstGeom prst="rect">
            <a:avLst/>
          </a:prstGeom>
          <a:noFill/>
          <a:ln>
            <a:noFill/>
          </a:ln>
        </p:spPr>
      </p:pic>
      <p:pic>
        <p:nvPicPr>
          <p:cNvPr id="110" name="Google Shape;110;p21"/>
          <p:cNvPicPr preferRelativeResize="0"/>
          <p:nvPr/>
        </p:nvPicPr>
        <p:blipFill>
          <a:blip r:embed="rId7">
            <a:alphaModFix/>
          </a:blip>
          <a:stretch>
            <a:fillRect/>
          </a:stretch>
        </p:blipFill>
        <p:spPr>
          <a:xfrm>
            <a:off x="2605750" y="1541904"/>
            <a:ext cx="1524250" cy="1558885"/>
          </a:xfrm>
          <a:prstGeom prst="rect">
            <a:avLst/>
          </a:prstGeom>
          <a:noFill/>
          <a:ln>
            <a:noFill/>
          </a:ln>
        </p:spPr>
      </p:pic>
      <p:pic>
        <p:nvPicPr>
          <p:cNvPr id="111" name="Google Shape;111;p21"/>
          <p:cNvPicPr preferRelativeResize="0"/>
          <p:nvPr/>
        </p:nvPicPr>
        <p:blipFill>
          <a:blip r:embed="rId8">
            <a:alphaModFix/>
          </a:blip>
          <a:stretch>
            <a:fillRect/>
          </a:stretch>
        </p:blipFill>
        <p:spPr>
          <a:xfrm>
            <a:off x="4668350" y="1663099"/>
            <a:ext cx="1316525" cy="1316525"/>
          </a:xfrm>
          <a:prstGeom prst="rect">
            <a:avLst/>
          </a:prstGeom>
          <a:noFill/>
          <a:ln>
            <a:noFill/>
          </a:ln>
        </p:spPr>
      </p:pic>
      <p:pic>
        <p:nvPicPr>
          <p:cNvPr id="112" name="Google Shape;112;p21"/>
          <p:cNvPicPr preferRelativeResize="0"/>
          <p:nvPr/>
        </p:nvPicPr>
        <p:blipFill>
          <a:blip r:embed="rId9">
            <a:alphaModFix/>
          </a:blip>
          <a:stretch>
            <a:fillRect/>
          </a:stretch>
        </p:blipFill>
        <p:spPr>
          <a:xfrm>
            <a:off x="6450775" y="1481650"/>
            <a:ext cx="2029476" cy="1497949"/>
          </a:xfrm>
          <a:prstGeom prst="rect">
            <a:avLst/>
          </a:prstGeom>
          <a:noFill/>
          <a:ln>
            <a:noFill/>
          </a:ln>
        </p:spPr>
      </p:pic>
      <p:sp>
        <p:nvSpPr>
          <p:cNvPr id="113" name="Google Shape;113;p21"/>
          <p:cNvSpPr/>
          <p:nvPr/>
        </p:nvSpPr>
        <p:spPr>
          <a:xfrm>
            <a:off x="6199200" y="3390338"/>
            <a:ext cx="251575" cy="7641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t>
            </a:r>
          </a:p>
        </p:txBody>
      </p:sp>
      <p:sp>
        <p:nvSpPr>
          <p:cNvPr id="114" name="Google Shape;114;p21"/>
          <p:cNvSpPr txBox="1"/>
          <p:nvPr/>
        </p:nvSpPr>
        <p:spPr>
          <a:xfrm>
            <a:off x="253900" y="206375"/>
            <a:ext cx="5397600" cy="7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1"/>
                </a:solidFill>
              </a:rPr>
              <a:t>Species Description</a:t>
            </a:r>
            <a:endParaRPr/>
          </a:p>
        </p:txBody>
      </p:sp>
      <p:sp>
        <p:nvSpPr>
          <p:cNvPr id="115" name="Google Shape;115;p21"/>
          <p:cNvSpPr txBox="1"/>
          <p:nvPr/>
        </p:nvSpPr>
        <p:spPr>
          <a:xfrm>
            <a:off x="253900" y="809550"/>
            <a:ext cx="5219100" cy="428700"/>
          </a:xfrm>
          <a:prstGeom prst="rect">
            <a:avLst/>
          </a:prstGeom>
          <a:noFill/>
          <a:ln>
            <a:noFill/>
          </a:ln>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chemeClr val="dk1"/>
              </a:buClr>
              <a:buSzPts val="1400"/>
              <a:buChar char="○"/>
            </a:pPr>
            <a:r>
              <a:rPr lang="en">
                <a:solidFill>
                  <a:schemeClr val="dk1"/>
                </a:solidFill>
              </a:rPr>
              <a:t>Summarized by main animals.</a:t>
            </a: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716</Words>
  <Application>Microsoft Office PowerPoint</Application>
  <PresentationFormat>On-screen Show (16:9)</PresentationFormat>
  <Paragraphs>98</Paragraphs>
  <Slides>36</Slides>
  <Notes>36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36</vt:i4>
      </vt:variant>
    </vt:vector>
  </HeadingPairs>
  <TitlesOfParts>
    <vt:vector size="38" baseType="lpstr">
      <vt:lpstr>Arial</vt:lpstr>
      <vt:lpstr>Simple Dark</vt:lpstr>
      <vt:lpstr>Animal Disease Analysis</vt:lpstr>
      <vt:lpstr>Data Description</vt:lpstr>
      <vt:lpstr>Information in Data</vt:lpstr>
      <vt:lpstr>PowerPoint Presentation</vt:lpstr>
      <vt:lpstr>PowerPoint Presentation</vt:lpstr>
      <vt:lpstr>PowerPoint Presentation</vt:lpstr>
      <vt:lpstr>PowerPoint Presentation</vt:lpstr>
      <vt:lpstr>PowerPoint Presentation</vt:lpstr>
      <vt:lpstr>PowerPoint Presentation</vt:lpstr>
      <vt:lpstr>Information in Data Cont.</vt:lpstr>
      <vt:lpstr>Data of Interest</vt:lpstr>
      <vt:lpstr>Focus of Analysis</vt:lpstr>
      <vt:lpstr>PowerPoint Presentation</vt:lpstr>
      <vt:lpstr>PowerPoint Presentation</vt:lpstr>
      <vt:lpstr>PowerPoint Presentation</vt:lpstr>
      <vt:lpstr>PowerPoint Presentation</vt:lpstr>
      <vt:lpstr>PowerPoint Presentation</vt:lpstr>
      <vt:lpstr>PowerPoint Presentation</vt:lpstr>
      <vt:lpstr>Go to Maps</vt:lpstr>
      <vt:lpstr>Top Four Most Prevalent Animal Diseases</vt:lpstr>
      <vt:lpstr>Harmful to Humans?</vt:lpstr>
      <vt:lpstr>Harmful to Humans?</vt:lpstr>
      <vt:lpstr>Impact on Animals</vt:lpstr>
      <vt:lpstr>Impact on Animals</vt:lpstr>
      <vt:lpstr>Which Animal Will Spread The Disease?</vt:lpstr>
      <vt:lpstr>Which Animal Will Spread The Disease?</vt:lpstr>
      <vt:lpstr>Which Animal Will Spread The Disease?</vt:lpstr>
      <vt:lpstr>Other Significant Impacts</vt:lpstr>
      <vt:lpstr>PowerPoint Presentation</vt:lpstr>
      <vt:lpstr>PowerPoint Presentation</vt:lpstr>
      <vt:lpstr>PowerPoint Presentation</vt:lpstr>
      <vt:lpstr>PowerPoint Presentation</vt:lpstr>
      <vt:lpstr>Conclusion</vt:lpstr>
      <vt:lpstr>Recommendations</vt:lpstr>
      <vt:lpstr>Recommendations (cont.)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Disease Analysis</dc:title>
  <cp:lastModifiedBy>Ian Scarff</cp:lastModifiedBy>
  <cp:revision>8</cp:revision>
  <dcterms:modified xsi:type="dcterms:W3CDTF">2019-12-09T01:09:52Z</dcterms:modified>
</cp:coreProperties>
</file>